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59" r:id="rId9"/>
    <p:sldId id="262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14953D-6FDE-428C-9DF0-F079C09FB188}" v="186" dt="2020-05-18T19:21:46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Shenny" userId="421a8d9e-92a6-4479-92c7-37a22db7b54f" providerId="ADAL" clId="{A214953D-6FDE-428C-9DF0-F079C09FB188}"/>
    <pc:docChg chg="undo custSel addSld modSld">
      <pc:chgData name="Jason Shenny" userId="421a8d9e-92a6-4479-92c7-37a22db7b54f" providerId="ADAL" clId="{A214953D-6FDE-428C-9DF0-F079C09FB188}" dt="2020-05-18T19:21:47.281" v="366" actId="20577"/>
      <pc:docMkLst>
        <pc:docMk/>
      </pc:docMkLst>
      <pc:sldChg chg="modSp">
        <pc:chgData name="Jason Shenny" userId="421a8d9e-92a6-4479-92c7-37a22db7b54f" providerId="ADAL" clId="{A214953D-6FDE-428C-9DF0-F079C09FB188}" dt="2020-05-18T19:20:30.085" v="227" actId="20577"/>
        <pc:sldMkLst>
          <pc:docMk/>
          <pc:sldMk cId="3765601475" sldId="256"/>
        </pc:sldMkLst>
        <pc:spChg chg="mod">
          <ac:chgData name="Jason Shenny" userId="421a8d9e-92a6-4479-92c7-37a22db7b54f" providerId="ADAL" clId="{A214953D-6FDE-428C-9DF0-F079C09FB188}" dt="2020-05-18T19:20:30.085" v="227" actId="20577"/>
          <ac:spMkLst>
            <pc:docMk/>
            <pc:sldMk cId="3765601475" sldId="256"/>
            <ac:spMk id="2" creationId="{0622571C-B633-4F94-9888-AB8A8D59FE6A}"/>
          </ac:spMkLst>
        </pc:spChg>
      </pc:sldChg>
      <pc:sldChg chg="modSp">
        <pc:chgData name="Jason Shenny" userId="421a8d9e-92a6-4479-92c7-37a22db7b54f" providerId="ADAL" clId="{A214953D-6FDE-428C-9DF0-F079C09FB188}" dt="2020-05-18T19:21:47.281" v="366" actId="20577"/>
        <pc:sldMkLst>
          <pc:docMk/>
          <pc:sldMk cId="1405510406" sldId="260"/>
        </pc:sldMkLst>
        <pc:spChg chg="mod">
          <ac:chgData name="Jason Shenny" userId="421a8d9e-92a6-4479-92c7-37a22db7b54f" providerId="ADAL" clId="{A214953D-6FDE-428C-9DF0-F079C09FB188}" dt="2020-05-18T19:21:47.281" v="366" actId="20577"/>
          <ac:spMkLst>
            <pc:docMk/>
            <pc:sldMk cId="1405510406" sldId="260"/>
            <ac:spMk id="6" creationId="{F13A5555-FA86-4F9A-9959-B397BBA62EC3}"/>
          </ac:spMkLst>
        </pc:spChg>
      </pc:sldChg>
      <pc:sldChg chg="addSp delSp modSp add modAnim">
        <pc:chgData name="Jason Shenny" userId="421a8d9e-92a6-4479-92c7-37a22db7b54f" providerId="ADAL" clId="{A214953D-6FDE-428C-9DF0-F079C09FB188}" dt="2020-04-21T12:42:08.076" v="198"/>
        <pc:sldMkLst>
          <pc:docMk/>
          <pc:sldMk cId="579455589" sldId="263"/>
        </pc:sldMkLst>
        <pc:spChg chg="del">
          <ac:chgData name="Jason Shenny" userId="421a8d9e-92a6-4479-92c7-37a22db7b54f" providerId="ADAL" clId="{A214953D-6FDE-428C-9DF0-F079C09FB188}" dt="2020-04-21T12:34:50.288" v="1"/>
          <ac:spMkLst>
            <pc:docMk/>
            <pc:sldMk cId="579455589" sldId="263"/>
            <ac:spMk id="2" creationId="{4B495EB8-76CA-4E92-98EB-8E7014A5F798}"/>
          </ac:spMkLst>
        </pc:spChg>
        <pc:spChg chg="del">
          <ac:chgData name="Jason Shenny" userId="421a8d9e-92a6-4479-92c7-37a22db7b54f" providerId="ADAL" clId="{A214953D-6FDE-428C-9DF0-F079C09FB188}" dt="2020-04-21T12:34:50.288" v="1"/>
          <ac:spMkLst>
            <pc:docMk/>
            <pc:sldMk cId="579455589" sldId="263"/>
            <ac:spMk id="3" creationId="{26B57F84-92EE-451A-ACF6-D5F8772E7C7E}"/>
          </ac:spMkLst>
        </pc:spChg>
        <pc:spChg chg="del">
          <ac:chgData name="Jason Shenny" userId="421a8d9e-92a6-4479-92c7-37a22db7b54f" providerId="ADAL" clId="{A214953D-6FDE-428C-9DF0-F079C09FB188}" dt="2020-04-21T12:34:50.288" v="1"/>
          <ac:spMkLst>
            <pc:docMk/>
            <pc:sldMk cId="579455589" sldId="263"/>
            <ac:spMk id="4" creationId="{88ED6643-FB93-468C-AAB2-277F27FF6CF6}"/>
          </ac:spMkLst>
        </pc:spChg>
        <pc:spChg chg="add mod">
          <ac:chgData name="Jason Shenny" userId="421a8d9e-92a6-4479-92c7-37a22db7b54f" providerId="ADAL" clId="{A214953D-6FDE-428C-9DF0-F079C09FB188}" dt="2020-04-21T12:42:08.076" v="198"/>
          <ac:spMkLst>
            <pc:docMk/>
            <pc:sldMk cId="579455589" sldId="263"/>
            <ac:spMk id="5" creationId="{0C10134A-F2C3-4039-82E0-6AF28E5C3782}"/>
          </ac:spMkLst>
        </pc:spChg>
        <pc:spChg chg="add del mod">
          <ac:chgData name="Jason Shenny" userId="421a8d9e-92a6-4479-92c7-37a22db7b54f" providerId="ADAL" clId="{A214953D-6FDE-428C-9DF0-F079C09FB188}" dt="2020-04-21T12:39:39.448" v="170" actId="478"/>
          <ac:spMkLst>
            <pc:docMk/>
            <pc:sldMk cId="579455589" sldId="263"/>
            <ac:spMk id="6" creationId="{C0F9A8AF-7C62-4348-B457-9DDC5471387E}"/>
          </ac:spMkLst>
        </pc:spChg>
        <pc:spChg chg="add mod">
          <ac:chgData name="Jason Shenny" userId="421a8d9e-92a6-4479-92c7-37a22db7b54f" providerId="ADAL" clId="{A214953D-6FDE-428C-9DF0-F079C09FB188}" dt="2020-04-21T12:39:53.744" v="174" actId="1076"/>
          <ac:spMkLst>
            <pc:docMk/>
            <pc:sldMk cId="579455589" sldId="263"/>
            <ac:spMk id="7" creationId="{6BB320DD-AF4E-451D-99F6-0B9DA14BCB02}"/>
          </ac:spMkLst>
        </pc:spChg>
        <pc:spChg chg="add mod ord">
          <ac:chgData name="Jason Shenny" userId="421a8d9e-92a6-4479-92c7-37a22db7b54f" providerId="ADAL" clId="{A214953D-6FDE-428C-9DF0-F079C09FB188}" dt="2020-04-21T12:41:45.904" v="195" actId="255"/>
          <ac:spMkLst>
            <pc:docMk/>
            <pc:sldMk cId="579455589" sldId="263"/>
            <ac:spMk id="8" creationId="{F104FCCA-53A2-4820-A9AF-20D9E0A5A8B8}"/>
          </ac:spMkLst>
        </pc:spChg>
        <pc:spChg chg="add mod">
          <ac:chgData name="Jason Shenny" userId="421a8d9e-92a6-4479-92c7-37a22db7b54f" providerId="ADAL" clId="{A214953D-6FDE-428C-9DF0-F079C09FB188}" dt="2020-04-21T12:39:05.778" v="162" actId="1037"/>
          <ac:spMkLst>
            <pc:docMk/>
            <pc:sldMk cId="579455589" sldId="263"/>
            <ac:spMk id="9" creationId="{5CF108B5-B56C-40CD-9632-59717C5729EA}"/>
          </ac:spMkLst>
        </pc:spChg>
        <pc:spChg chg="add mod">
          <ac:chgData name="Jason Shenny" userId="421a8d9e-92a6-4479-92c7-37a22db7b54f" providerId="ADAL" clId="{A214953D-6FDE-428C-9DF0-F079C09FB188}" dt="2020-04-21T12:41:52.345" v="196" actId="255"/>
          <ac:spMkLst>
            <pc:docMk/>
            <pc:sldMk cId="579455589" sldId="263"/>
            <ac:spMk id="10" creationId="{A4B3838D-F573-4981-A3F1-AE117C3F6AB9}"/>
          </ac:spMkLst>
        </pc:spChg>
        <pc:spChg chg="add mod">
          <ac:chgData name="Jason Shenny" userId="421a8d9e-92a6-4479-92c7-37a22db7b54f" providerId="ADAL" clId="{A214953D-6FDE-428C-9DF0-F079C09FB188}" dt="2020-04-21T12:39:37.594" v="169" actId="1076"/>
          <ac:spMkLst>
            <pc:docMk/>
            <pc:sldMk cId="579455589" sldId="263"/>
            <ac:spMk id="11" creationId="{4F1572B9-3CB2-46C9-A323-20D945004838}"/>
          </ac:spMkLst>
        </pc:spChg>
        <pc:spChg chg="add mod">
          <ac:chgData name="Jason Shenny" userId="421a8d9e-92a6-4479-92c7-37a22db7b54f" providerId="ADAL" clId="{A214953D-6FDE-428C-9DF0-F079C09FB188}" dt="2020-04-21T12:41:57.002" v="197" actId="255"/>
          <ac:spMkLst>
            <pc:docMk/>
            <pc:sldMk cId="579455589" sldId="263"/>
            <ac:spMk id="12" creationId="{B672F6FD-2F95-4483-AF3F-111C540F2B3E}"/>
          </ac:spMkLst>
        </pc:spChg>
        <pc:spChg chg="add mod">
          <ac:chgData name="Jason Shenny" userId="421a8d9e-92a6-4479-92c7-37a22db7b54f" providerId="ADAL" clId="{A214953D-6FDE-428C-9DF0-F079C09FB188}" dt="2020-04-21T12:41:15.031" v="184" actId="255"/>
          <ac:spMkLst>
            <pc:docMk/>
            <pc:sldMk cId="579455589" sldId="263"/>
            <ac:spMk id="13" creationId="{992AA99F-6560-4804-AE9F-D0CFC4A0407F}"/>
          </ac:spMkLst>
        </pc:spChg>
        <pc:spChg chg="add mod">
          <ac:chgData name="Jason Shenny" userId="421a8d9e-92a6-4479-92c7-37a22db7b54f" providerId="ADAL" clId="{A214953D-6FDE-428C-9DF0-F079C09FB188}" dt="2020-04-21T12:41:15.031" v="184" actId="255"/>
          <ac:spMkLst>
            <pc:docMk/>
            <pc:sldMk cId="579455589" sldId="263"/>
            <ac:spMk id="14" creationId="{75257EB4-47F5-4A09-AF6C-85C120D8D84A}"/>
          </ac:spMkLst>
        </pc:spChg>
        <pc:spChg chg="add mod">
          <ac:chgData name="Jason Shenny" userId="421a8d9e-92a6-4479-92c7-37a22db7b54f" providerId="ADAL" clId="{A214953D-6FDE-428C-9DF0-F079C09FB188}" dt="2020-04-21T12:41:15.031" v="184" actId="255"/>
          <ac:spMkLst>
            <pc:docMk/>
            <pc:sldMk cId="579455589" sldId="263"/>
            <ac:spMk id="15" creationId="{669FDCDE-AE80-4DD4-A9A7-BAFB990E8E47}"/>
          </ac:spMkLst>
        </pc:spChg>
        <pc:spChg chg="add mod">
          <ac:chgData name="Jason Shenny" userId="421a8d9e-92a6-4479-92c7-37a22db7b54f" providerId="ADAL" clId="{A214953D-6FDE-428C-9DF0-F079C09FB188}" dt="2020-04-21T12:41:15.031" v="184" actId="255"/>
          <ac:spMkLst>
            <pc:docMk/>
            <pc:sldMk cId="579455589" sldId="263"/>
            <ac:spMk id="16" creationId="{548D5E5C-7BA5-4CCD-8E95-F972DF0D4AFB}"/>
          </ac:spMkLst>
        </pc:spChg>
        <pc:picChg chg="add mod">
          <ac:chgData name="Jason Shenny" userId="421a8d9e-92a6-4479-92c7-37a22db7b54f" providerId="ADAL" clId="{A214953D-6FDE-428C-9DF0-F079C09FB188}" dt="2020-04-21T12:39:44.766" v="172" actId="1076"/>
          <ac:picMkLst>
            <pc:docMk/>
            <pc:sldMk cId="579455589" sldId="263"/>
            <ac:picMk id="17" creationId="{94536E4F-82CD-4EFE-B40E-FD092096441B}"/>
          </ac:picMkLst>
        </pc:picChg>
      </pc:sldChg>
      <pc:sldChg chg="addSp delSp modSp add">
        <pc:chgData name="Jason Shenny" userId="421a8d9e-92a6-4479-92c7-37a22db7b54f" providerId="ADAL" clId="{A214953D-6FDE-428C-9DF0-F079C09FB188}" dt="2020-04-21T12:42:58.820" v="212" actId="478"/>
        <pc:sldMkLst>
          <pc:docMk/>
          <pc:sldMk cId="3581308219" sldId="264"/>
        </pc:sldMkLst>
        <pc:spChg chg="del">
          <ac:chgData name="Jason Shenny" userId="421a8d9e-92a6-4479-92c7-37a22db7b54f" providerId="ADAL" clId="{A214953D-6FDE-428C-9DF0-F079C09FB188}" dt="2020-04-21T12:42:43.974" v="200"/>
          <ac:spMkLst>
            <pc:docMk/>
            <pc:sldMk cId="3581308219" sldId="264"/>
            <ac:spMk id="2" creationId="{7C531452-6CA7-4798-AA50-12611A7794E5}"/>
          </ac:spMkLst>
        </pc:spChg>
        <pc:spChg chg="del">
          <ac:chgData name="Jason Shenny" userId="421a8d9e-92a6-4479-92c7-37a22db7b54f" providerId="ADAL" clId="{A214953D-6FDE-428C-9DF0-F079C09FB188}" dt="2020-04-21T12:42:43.974" v="200"/>
          <ac:spMkLst>
            <pc:docMk/>
            <pc:sldMk cId="3581308219" sldId="264"/>
            <ac:spMk id="3" creationId="{77BA616D-AA24-45A9-BC5C-E7B295C98652}"/>
          </ac:spMkLst>
        </pc:spChg>
        <pc:spChg chg="add mod">
          <ac:chgData name="Jason Shenny" userId="421a8d9e-92a6-4479-92c7-37a22db7b54f" providerId="ADAL" clId="{A214953D-6FDE-428C-9DF0-F079C09FB188}" dt="2020-04-21T12:42:56.581" v="211" actId="242"/>
          <ac:spMkLst>
            <pc:docMk/>
            <pc:sldMk cId="3581308219" sldId="264"/>
            <ac:spMk id="4" creationId="{0B1C88E1-A617-4A7A-B5D9-2E705EB68F58}"/>
          </ac:spMkLst>
        </pc:spChg>
        <pc:spChg chg="add del mod">
          <ac:chgData name="Jason Shenny" userId="421a8d9e-92a6-4479-92c7-37a22db7b54f" providerId="ADAL" clId="{A214953D-6FDE-428C-9DF0-F079C09FB188}" dt="2020-04-21T12:42:58.820" v="212" actId="478"/>
          <ac:spMkLst>
            <pc:docMk/>
            <pc:sldMk cId="3581308219" sldId="264"/>
            <ac:spMk id="5" creationId="{03D008D4-4834-4C94-B5B8-C2309DDC1C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AE25-FA8D-4F1E-8D28-1540C512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49C75-06DF-4152-825E-E65985336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3DB4-EE67-4FF7-8C95-170DDD45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10B1C-28BF-4B2E-B20B-0CAF5A7A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AE14-2853-47AD-859C-A1D4B9D6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1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FC3D-DE4F-43E5-BC6A-00A7F57F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C6F3B-ED20-45FA-B822-0B3C6E86B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593AF-C89C-4EB1-AD16-329FA5EF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8AF1F-8E64-4D56-96AE-C0A8E297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CA0C-92BB-49DB-A10E-94B7CF7E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4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739DF-B11E-45B6-971E-AA5B1D7BF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1ED9F-91FA-4305-8833-B3EF9F051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A51F5-B134-4C7F-B17A-75B6F35B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DD0FD-38C3-4435-B5F7-DBC942C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0B05B-E38D-45B3-A9B7-864849B0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8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4F50-8750-40B8-8D79-75A46CB33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5BFAC-35AB-4A22-A345-F7EBE8C7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15945-ED65-4366-9BB8-539B750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AEEC3-3100-45CB-B227-AC742873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C47E1-3708-4D6F-9299-7C2FCAAD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4FC3-A4CA-4A6E-B7C8-998B8044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8D347-B087-4599-A2ED-A5C85A616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446AA-6F83-4122-BECA-EDF0A6DFD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03C9D-127E-4555-A5E0-31954C77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6E846-3FE8-46F2-A534-B0EDC7A5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72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03DD-0E6D-4270-9B2E-02B2BDED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9EB20-650B-4E0F-AC91-BB7532F29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722AC-BAD2-46C2-9FBB-F5115FBD2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97EAB-11EE-4A81-A4DC-6678AA10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EC33F-4E9F-4CDA-817C-E46AC33F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C476D-39CB-43E7-92F4-A4446A53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7052-39B4-443B-8FC2-8B7849282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F38C2-7F23-479D-8364-CCFD4498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BB293-EB17-4514-8265-3554755A4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06644-BD36-487B-931B-41638C343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C2FA8-CF96-4BA7-AD06-00EC3D4AE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602D8A-BDEE-4D2A-8B5F-138BB7067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52433-E762-45B6-B346-7910339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05597-AF1A-4EA9-A517-400921F6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1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E4843-6A42-4D94-8D93-48847AC8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4A470-94BB-4199-90B5-0805ABF20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1F159-CD56-40B2-860E-AAA085A9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AC6F7-658E-466C-842A-75A18158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2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70108-E6BD-4C15-9ACB-433B7A274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499A4-F5C2-45C6-B2E3-044582AD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4E9CB-C577-41BA-977A-5C064B8C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9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8A2E-7FD0-4C4C-B636-E0A19E18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A3ADD-B33B-4CE4-B137-C4376EB5D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9B002-2DAA-4B27-8DCF-4967426C1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C5B51-AAF3-4C4B-9467-EB409379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84DE8-17F3-4116-825A-2C847A68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C1F06-9A3D-488A-89B9-7E7EA2AF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6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279F-01AD-429A-B0BE-F6F3E799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14E3E-7BE0-41FC-A0E1-986176E1F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A7D3B-D787-48DB-8C49-77B73FDEB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72047-35D4-4B70-BDDE-46161773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86A18-35B1-4DCE-A1D0-DA900F2D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11D70-8A34-43E2-BE5D-D1EB7A02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94069-A78F-4454-974E-EDA6E7F9F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A974F-CA38-4918-86A9-53BB9E0C6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033DF-1C37-4F5B-8A99-75A7C57C5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B7A4-1E97-4A90-AC2B-2BAB73670A73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1EE57-EBD0-4477-BB05-6DB333D53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04363-669D-4A19-8A7A-8D0833142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0FD79-B8FD-43EE-98DC-229F474F0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7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571C-B633-4F94-9888-AB8A8D59F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Machines Interview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44977-AB74-4084-B7B9-21CB6AA91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Jason Shenny</a:t>
            </a:r>
          </a:p>
        </p:txBody>
      </p:sp>
    </p:spTree>
    <p:extLst>
      <p:ext uri="{BB962C8B-B14F-4D97-AF65-F5344CB8AC3E}">
        <p14:creationId xmlns:p14="http://schemas.microsoft.com/office/powerpoint/2010/main" val="376560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9CC0-8A8F-4E68-8009-754DDAD2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8CFC-7196-4901-A572-7CBD14F21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Background</a:t>
            </a:r>
          </a:p>
          <a:p>
            <a:pPr lvl="1"/>
            <a:r>
              <a:rPr lang="en-US" dirty="0"/>
              <a:t>Professional Career, Academia, Interests</a:t>
            </a:r>
          </a:p>
          <a:p>
            <a:r>
              <a:rPr lang="en-US" dirty="0"/>
              <a:t>Image Classification Project</a:t>
            </a:r>
          </a:p>
          <a:p>
            <a:pPr lvl="1"/>
            <a:r>
              <a:rPr lang="en-US" dirty="0"/>
              <a:t>Code analysis (Python)</a:t>
            </a:r>
          </a:p>
          <a:p>
            <a:r>
              <a:rPr lang="en-US" dirty="0"/>
              <a:t>Product fault data mining &amp; analysis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3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98F2-CF1C-4627-9005-BCBC4708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Jason Shenny in 100 Words or 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49258-47D9-457B-85EC-94A2DC8152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Propulsion Systems Analyst</a:t>
            </a:r>
          </a:p>
          <a:p>
            <a:pPr lvl="1"/>
            <a:r>
              <a:rPr lang="en-US" dirty="0"/>
              <a:t>Component level trades (Aero / thermo / fluids) </a:t>
            </a:r>
          </a:p>
          <a:p>
            <a:pPr lvl="1"/>
            <a:r>
              <a:rPr lang="en-US" dirty="0"/>
              <a:t>Engine functionality, performance, control, requirements</a:t>
            </a:r>
          </a:p>
          <a:p>
            <a:pPr lvl="1"/>
            <a:r>
              <a:rPr lang="en-US" dirty="0"/>
              <a:t>Fleet trending, statistical analysis, data mining, machine learning</a:t>
            </a:r>
          </a:p>
          <a:p>
            <a:r>
              <a:rPr lang="en-US" dirty="0"/>
              <a:t>Academia</a:t>
            </a:r>
          </a:p>
          <a:p>
            <a:pPr lvl="1"/>
            <a:r>
              <a:rPr lang="en-US" dirty="0"/>
              <a:t>Graduate (M.Sc.): University of Washington, Applied Mathematics</a:t>
            </a:r>
          </a:p>
          <a:p>
            <a:pPr lvl="2"/>
            <a:r>
              <a:rPr lang="en-US" dirty="0"/>
              <a:t>Computation Methods of Data Analysis</a:t>
            </a:r>
          </a:p>
          <a:p>
            <a:pPr lvl="3"/>
            <a:r>
              <a:rPr lang="en-US" dirty="0"/>
              <a:t>Clustering, Classification, Reduced Order Modeling, Time Series, Image Analysis, Linear Algebra </a:t>
            </a:r>
          </a:p>
          <a:p>
            <a:pPr lvl="2"/>
            <a:r>
              <a:rPr lang="en-US" dirty="0"/>
              <a:t>High Performance Computing (C++, OpenMP, GPU, SPMD)</a:t>
            </a:r>
          </a:p>
          <a:p>
            <a:pPr lvl="2"/>
            <a:r>
              <a:rPr lang="en-US" dirty="0"/>
              <a:t>Data Access &amp; Analysis (SQL, R, VBA, </a:t>
            </a:r>
            <a:r>
              <a:rPr lang="en-US" dirty="0" err="1"/>
              <a:t>VB.Net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Probability &amp; Random Processes (Poisson, Branching, Characteristic Functions, Stochastics)</a:t>
            </a:r>
          </a:p>
          <a:p>
            <a:pPr lvl="1"/>
            <a:r>
              <a:rPr lang="en-US" dirty="0"/>
              <a:t>Undergraduate (B.Sc.): Penn State, Mechanical Engineering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0A991-60CC-4DB6-A1BE-4572AB8AC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914400"/>
            <a:r>
              <a:rPr lang="en-US" dirty="0"/>
              <a:t>Interests &amp; Hobbies</a:t>
            </a:r>
          </a:p>
          <a:p>
            <a:pPr marL="1377950" lvl="1"/>
            <a:r>
              <a:rPr lang="en-US" dirty="0"/>
              <a:t>Artificial Intelligence</a:t>
            </a:r>
          </a:p>
          <a:p>
            <a:pPr marL="1377950" lvl="1"/>
            <a:r>
              <a:rPr lang="en-US" dirty="0"/>
              <a:t>Education (AI for Anyone)</a:t>
            </a:r>
          </a:p>
          <a:p>
            <a:pPr marL="1377950" lvl="1"/>
            <a:r>
              <a:rPr lang="en-US" dirty="0"/>
              <a:t>Professional and Collegiate Sports</a:t>
            </a:r>
          </a:p>
          <a:p>
            <a:pPr marL="1377950" lvl="1"/>
            <a:r>
              <a:rPr lang="en-US" dirty="0"/>
              <a:t>Stock trading</a:t>
            </a:r>
          </a:p>
          <a:p>
            <a:pPr marL="1377950" lvl="1"/>
            <a:r>
              <a:rPr lang="en-US" dirty="0"/>
              <a:t>Traveling, hiking, skiing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42CB1-B7E1-40B2-B980-4D83D22E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5" y="3646973"/>
            <a:ext cx="1733550" cy="2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A22CA0-C3B1-4401-9A6B-58F5FCFF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Data Analysis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A5555-FA86-4F9A-9959-B397BBA62E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Problem Statement</a:t>
            </a:r>
          </a:p>
          <a:p>
            <a:pPr lvl="1"/>
            <a:r>
              <a:rPr lang="en-US" dirty="0"/>
              <a:t>Develop an algorithm to classify images created by a GAN vs real photos</a:t>
            </a:r>
          </a:p>
          <a:p>
            <a:pPr lvl="2"/>
            <a:r>
              <a:rPr lang="en-US" dirty="0"/>
              <a:t>GAN: Generative Adversarial Network</a:t>
            </a:r>
          </a:p>
          <a:p>
            <a:r>
              <a:rPr lang="en-US" dirty="0"/>
              <a:t>Modeling Methodology</a:t>
            </a:r>
          </a:p>
          <a:p>
            <a:pPr lvl="1"/>
            <a:r>
              <a:rPr lang="en-US" dirty="0"/>
              <a:t>Classification algorithms: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Naïve Bayes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SVM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Decision Tree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AdaBoost</a:t>
            </a:r>
          </a:p>
          <a:p>
            <a:pPr lvl="1"/>
            <a:r>
              <a:rPr lang="en-US" dirty="0"/>
              <a:t>Preprocessing &amp; Dimensionality Reduction Techniques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Fast Fourier Transform (FFT)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Singular Value Decomposition (SVD)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35B3A2-0C1A-455C-9836-450920496B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850" y="2389710"/>
            <a:ext cx="5181600" cy="29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2185-5494-4FC6-B8C4-5A2C3965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can you guess which face belongs to a human and which belongs to an algorithm?</a:t>
            </a:r>
          </a:p>
        </p:txBody>
      </p:sp>
      <p:pic>
        <p:nvPicPr>
          <p:cNvPr id="8" name="Content Placeholder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A276B83-86A3-4676-B3F9-8B3F9D0A3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6" name="Content Placeholder 15" descr="A person holding a baby&#10;&#10;Description automatically generated">
            <a:extLst>
              <a:ext uri="{FF2B5EF4-FFF2-40B4-BE49-F238E27FC236}">
                <a16:creationId xmlns:a16="http://schemas.microsoft.com/office/drawing/2014/main" id="{8E8D78E4-D276-4F08-8D75-62D6149C29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AC9592-A581-457F-9856-34DCA39B9C43}"/>
              </a:ext>
            </a:extLst>
          </p:cNvPr>
          <p:cNvSpPr txBox="1"/>
          <p:nvPr/>
        </p:nvSpPr>
        <p:spPr>
          <a:xfrm>
            <a:off x="7464602" y="2453848"/>
            <a:ext cx="3207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highlight>
                  <a:srgbClr val="800080"/>
                </a:highlight>
              </a:rPr>
              <a:t>REAL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A2B4C-65ED-40B4-AACC-5D0A84A9BB67}"/>
              </a:ext>
            </a:extLst>
          </p:cNvPr>
          <p:cNvSpPr txBox="1"/>
          <p:nvPr/>
        </p:nvSpPr>
        <p:spPr>
          <a:xfrm>
            <a:off x="1711569" y="2453848"/>
            <a:ext cx="3207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highlight>
                  <a:srgbClr val="000000"/>
                </a:highlight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83200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2185-5494-4FC6-B8C4-5A2C3965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you tell which one has a soul and which one has a neural network?</a:t>
            </a:r>
          </a:p>
        </p:txBody>
      </p:sp>
      <p:pic>
        <p:nvPicPr>
          <p:cNvPr id="17" name="Content Placeholder 16" descr="A person wearing a hat&#10;&#10;Description automatically generated">
            <a:extLst>
              <a:ext uri="{FF2B5EF4-FFF2-40B4-BE49-F238E27FC236}">
                <a16:creationId xmlns:a16="http://schemas.microsoft.com/office/drawing/2014/main" id="{1B81209B-BF1F-4522-9F6B-2DFE707ED8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4" name="Content Placeholder 19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BE01D8C-2950-4889-871D-74C69D18A6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63BBCA-65EE-487D-9190-0928F7012B62}"/>
              </a:ext>
            </a:extLst>
          </p:cNvPr>
          <p:cNvSpPr txBox="1"/>
          <p:nvPr/>
        </p:nvSpPr>
        <p:spPr>
          <a:xfrm>
            <a:off x="7357403" y="2644170"/>
            <a:ext cx="3207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highlight>
                  <a:srgbClr val="800080"/>
                </a:highlight>
              </a:rPr>
              <a:t>REAL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71261A-7E20-41DD-9DD9-C22AF0653D4C}"/>
              </a:ext>
            </a:extLst>
          </p:cNvPr>
          <p:cNvSpPr txBox="1"/>
          <p:nvPr/>
        </p:nvSpPr>
        <p:spPr>
          <a:xfrm>
            <a:off x="1627163" y="2644170"/>
            <a:ext cx="3207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highlight>
                  <a:srgbClr val="000000"/>
                </a:highlight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10867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2185-5494-4FC6-B8C4-5A2C3965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Where…when can we draw the line between what is real and what is fake?</a:t>
            </a:r>
          </a:p>
        </p:txBody>
      </p:sp>
      <p:pic>
        <p:nvPicPr>
          <p:cNvPr id="16" name="Content Placeholder 15" descr="A close up of a person&#10;&#10;Description automatically generated">
            <a:extLst>
              <a:ext uri="{FF2B5EF4-FFF2-40B4-BE49-F238E27FC236}">
                <a16:creationId xmlns:a16="http://schemas.microsoft.com/office/drawing/2014/main" id="{FA96C92C-03F4-4280-B5E0-8E1F104757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22" name="Content Placeholder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71AD4E6-6974-4C18-9B4E-8773AFDE06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C734B1-E9B7-45B3-9F75-36C2FF83826F}"/>
              </a:ext>
            </a:extLst>
          </p:cNvPr>
          <p:cNvSpPr txBox="1"/>
          <p:nvPr/>
        </p:nvSpPr>
        <p:spPr>
          <a:xfrm>
            <a:off x="1786597" y="3066757"/>
            <a:ext cx="3207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highlight>
                  <a:srgbClr val="800080"/>
                </a:highlight>
              </a:rPr>
              <a:t>REAL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6FB1DA-2889-4C43-BBED-C6E7BA32D647}"/>
              </a:ext>
            </a:extLst>
          </p:cNvPr>
          <p:cNvSpPr txBox="1"/>
          <p:nvPr/>
        </p:nvSpPr>
        <p:spPr>
          <a:xfrm>
            <a:off x="7197969" y="3066757"/>
            <a:ext cx="3207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highlight>
                  <a:srgbClr val="000000"/>
                </a:highlight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28013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10134A-F2C3-4039-82E0-6AF28E5C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Fault Data Mining &amp; Analysis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6BB320DD-AF4E-451D-99F6-0B9DA14BCB02}"/>
              </a:ext>
            </a:extLst>
          </p:cNvPr>
          <p:cNvSpPr/>
          <p:nvPr/>
        </p:nvSpPr>
        <p:spPr>
          <a:xfrm>
            <a:off x="1655640" y="5276573"/>
            <a:ext cx="1223727" cy="999498"/>
          </a:xfrm>
          <a:custGeom>
            <a:avLst/>
            <a:gdLst>
              <a:gd name="connsiteX0" fmla="*/ 0 w 912846"/>
              <a:gd name="connsiteY0" fmla="*/ 79456 h 794557"/>
              <a:gd name="connsiteX1" fmla="*/ 79456 w 912846"/>
              <a:gd name="connsiteY1" fmla="*/ 0 h 794557"/>
              <a:gd name="connsiteX2" fmla="*/ 833390 w 912846"/>
              <a:gd name="connsiteY2" fmla="*/ 0 h 794557"/>
              <a:gd name="connsiteX3" fmla="*/ 912846 w 912846"/>
              <a:gd name="connsiteY3" fmla="*/ 79456 h 794557"/>
              <a:gd name="connsiteX4" fmla="*/ 912846 w 912846"/>
              <a:gd name="connsiteY4" fmla="*/ 715101 h 794557"/>
              <a:gd name="connsiteX5" fmla="*/ 833390 w 912846"/>
              <a:gd name="connsiteY5" fmla="*/ 794557 h 794557"/>
              <a:gd name="connsiteX6" fmla="*/ 79456 w 912846"/>
              <a:gd name="connsiteY6" fmla="*/ 794557 h 794557"/>
              <a:gd name="connsiteX7" fmla="*/ 0 w 912846"/>
              <a:gd name="connsiteY7" fmla="*/ 715101 h 794557"/>
              <a:gd name="connsiteX8" fmla="*/ 0 w 912846"/>
              <a:gd name="connsiteY8" fmla="*/ 79456 h 79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2846" h="794557">
                <a:moveTo>
                  <a:pt x="0" y="79456"/>
                </a:moveTo>
                <a:cubicBezTo>
                  <a:pt x="0" y="35574"/>
                  <a:pt x="35574" y="0"/>
                  <a:pt x="79456" y="0"/>
                </a:cubicBezTo>
                <a:lnTo>
                  <a:pt x="833390" y="0"/>
                </a:lnTo>
                <a:cubicBezTo>
                  <a:pt x="877272" y="0"/>
                  <a:pt x="912846" y="35574"/>
                  <a:pt x="912846" y="79456"/>
                </a:cubicBezTo>
                <a:lnTo>
                  <a:pt x="912846" y="715101"/>
                </a:lnTo>
                <a:cubicBezTo>
                  <a:pt x="912846" y="758983"/>
                  <a:pt x="877272" y="794557"/>
                  <a:pt x="833390" y="794557"/>
                </a:cubicBezTo>
                <a:lnTo>
                  <a:pt x="79456" y="794557"/>
                </a:lnTo>
                <a:cubicBezTo>
                  <a:pt x="35574" y="794557"/>
                  <a:pt x="0" y="758983"/>
                  <a:pt x="0" y="715101"/>
                </a:cubicBezTo>
                <a:lnTo>
                  <a:pt x="0" y="79456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042" tIns="88042" rIns="88042" bIns="8804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 dirty="0"/>
          </a:p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 dirty="0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5CF108B5-B56C-40CD-9632-59717C5729EA}"/>
              </a:ext>
            </a:extLst>
          </p:cNvPr>
          <p:cNvSpPr/>
          <p:nvPr/>
        </p:nvSpPr>
        <p:spPr>
          <a:xfrm>
            <a:off x="2548329" y="1693887"/>
            <a:ext cx="3699973" cy="2348792"/>
          </a:xfrm>
          <a:custGeom>
            <a:avLst/>
            <a:gdLst>
              <a:gd name="connsiteX0" fmla="*/ 0 w 2156712"/>
              <a:gd name="connsiteY0" fmla="*/ 134915 h 1349153"/>
              <a:gd name="connsiteX1" fmla="*/ 134915 w 2156712"/>
              <a:gd name="connsiteY1" fmla="*/ 0 h 1349153"/>
              <a:gd name="connsiteX2" fmla="*/ 2021797 w 2156712"/>
              <a:gd name="connsiteY2" fmla="*/ 0 h 1349153"/>
              <a:gd name="connsiteX3" fmla="*/ 2156712 w 2156712"/>
              <a:gd name="connsiteY3" fmla="*/ 134915 h 1349153"/>
              <a:gd name="connsiteX4" fmla="*/ 2156712 w 2156712"/>
              <a:gd name="connsiteY4" fmla="*/ 1214238 h 1349153"/>
              <a:gd name="connsiteX5" fmla="*/ 2021797 w 2156712"/>
              <a:gd name="connsiteY5" fmla="*/ 1349153 h 1349153"/>
              <a:gd name="connsiteX6" fmla="*/ 134915 w 2156712"/>
              <a:gd name="connsiteY6" fmla="*/ 1349153 h 1349153"/>
              <a:gd name="connsiteX7" fmla="*/ 0 w 2156712"/>
              <a:gd name="connsiteY7" fmla="*/ 1214238 h 1349153"/>
              <a:gd name="connsiteX8" fmla="*/ 0 w 2156712"/>
              <a:gd name="connsiteY8" fmla="*/ 134915 h 134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6712" h="1349153">
                <a:moveTo>
                  <a:pt x="0" y="134915"/>
                </a:moveTo>
                <a:cubicBezTo>
                  <a:pt x="0" y="60404"/>
                  <a:pt x="60404" y="0"/>
                  <a:pt x="134915" y="0"/>
                </a:cubicBezTo>
                <a:lnTo>
                  <a:pt x="2021797" y="0"/>
                </a:lnTo>
                <a:cubicBezTo>
                  <a:pt x="2096308" y="0"/>
                  <a:pt x="2156712" y="60404"/>
                  <a:pt x="2156712" y="134915"/>
                </a:cubicBezTo>
                <a:lnTo>
                  <a:pt x="2156712" y="1214238"/>
                </a:lnTo>
                <a:cubicBezTo>
                  <a:pt x="2156712" y="1288749"/>
                  <a:pt x="2096308" y="1349153"/>
                  <a:pt x="2021797" y="1349153"/>
                </a:cubicBezTo>
                <a:lnTo>
                  <a:pt x="134915" y="1349153"/>
                </a:lnTo>
                <a:cubicBezTo>
                  <a:pt x="60404" y="1349153"/>
                  <a:pt x="0" y="1288749"/>
                  <a:pt x="0" y="1214238"/>
                </a:cubicBezTo>
                <a:lnTo>
                  <a:pt x="0" y="134915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285" tIns="104285" rIns="104285" bIns="104285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 dirty="0"/>
          </a:p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 dirty="0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A4B3838D-F573-4981-A3F1-AE117C3F6AB9}"/>
              </a:ext>
            </a:extLst>
          </p:cNvPr>
          <p:cNvSpPr/>
          <p:nvPr/>
        </p:nvSpPr>
        <p:spPr>
          <a:xfrm rot="8522680">
            <a:off x="5806131" y="3536209"/>
            <a:ext cx="611792" cy="1866464"/>
          </a:xfrm>
          <a:custGeom>
            <a:avLst/>
            <a:gdLst>
              <a:gd name="connsiteX0" fmla="*/ 0 w 1508385"/>
              <a:gd name="connsiteY0" fmla="*/ 71322 h 356612"/>
              <a:gd name="connsiteX1" fmla="*/ 1330079 w 1508385"/>
              <a:gd name="connsiteY1" fmla="*/ 71322 h 356612"/>
              <a:gd name="connsiteX2" fmla="*/ 1330079 w 1508385"/>
              <a:gd name="connsiteY2" fmla="*/ 0 h 356612"/>
              <a:gd name="connsiteX3" fmla="*/ 1508385 w 1508385"/>
              <a:gd name="connsiteY3" fmla="*/ 178306 h 356612"/>
              <a:gd name="connsiteX4" fmla="*/ 1330079 w 1508385"/>
              <a:gd name="connsiteY4" fmla="*/ 356612 h 356612"/>
              <a:gd name="connsiteX5" fmla="*/ 1330079 w 1508385"/>
              <a:gd name="connsiteY5" fmla="*/ 285290 h 356612"/>
              <a:gd name="connsiteX6" fmla="*/ 0 w 1508385"/>
              <a:gd name="connsiteY6" fmla="*/ 285290 h 356612"/>
              <a:gd name="connsiteX7" fmla="*/ 0 w 1508385"/>
              <a:gd name="connsiteY7" fmla="*/ 71322 h 35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8385" h="356612">
                <a:moveTo>
                  <a:pt x="1206708" y="0"/>
                </a:moveTo>
                <a:lnTo>
                  <a:pt x="1206708" y="314457"/>
                </a:lnTo>
                <a:lnTo>
                  <a:pt x="1508383" y="314457"/>
                </a:lnTo>
                <a:lnTo>
                  <a:pt x="754193" y="356612"/>
                </a:lnTo>
                <a:lnTo>
                  <a:pt x="2" y="314457"/>
                </a:lnTo>
                <a:lnTo>
                  <a:pt x="301677" y="314457"/>
                </a:lnTo>
                <a:lnTo>
                  <a:pt x="301677" y="0"/>
                </a:lnTo>
                <a:lnTo>
                  <a:pt x="1206708" y="0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71322" tIns="0" rIns="71322" bIns="106984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UNPACK</a:t>
            </a: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4F1572B9-3CB2-46C9-A323-20D945004838}"/>
              </a:ext>
            </a:extLst>
          </p:cNvPr>
          <p:cNvSpPr/>
          <p:nvPr/>
        </p:nvSpPr>
        <p:spPr>
          <a:xfrm>
            <a:off x="6798649" y="5250107"/>
            <a:ext cx="1249085" cy="1024855"/>
          </a:xfrm>
          <a:custGeom>
            <a:avLst/>
            <a:gdLst>
              <a:gd name="connsiteX0" fmla="*/ 0 w 939624"/>
              <a:gd name="connsiteY0" fmla="*/ 91133 h 911326"/>
              <a:gd name="connsiteX1" fmla="*/ 91133 w 939624"/>
              <a:gd name="connsiteY1" fmla="*/ 0 h 911326"/>
              <a:gd name="connsiteX2" fmla="*/ 848491 w 939624"/>
              <a:gd name="connsiteY2" fmla="*/ 0 h 911326"/>
              <a:gd name="connsiteX3" fmla="*/ 939624 w 939624"/>
              <a:gd name="connsiteY3" fmla="*/ 91133 h 911326"/>
              <a:gd name="connsiteX4" fmla="*/ 939624 w 939624"/>
              <a:gd name="connsiteY4" fmla="*/ 820193 h 911326"/>
              <a:gd name="connsiteX5" fmla="*/ 848491 w 939624"/>
              <a:gd name="connsiteY5" fmla="*/ 911326 h 911326"/>
              <a:gd name="connsiteX6" fmla="*/ 91133 w 939624"/>
              <a:gd name="connsiteY6" fmla="*/ 911326 h 911326"/>
              <a:gd name="connsiteX7" fmla="*/ 0 w 939624"/>
              <a:gd name="connsiteY7" fmla="*/ 820193 h 911326"/>
              <a:gd name="connsiteX8" fmla="*/ 0 w 939624"/>
              <a:gd name="connsiteY8" fmla="*/ 91133 h 91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624" h="911326">
                <a:moveTo>
                  <a:pt x="0" y="91133"/>
                </a:moveTo>
                <a:cubicBezTo>
                  <a:pt x="0" y="40802"/>
                  <a:pt x="40802" y="0"/>
                  <a:pt x="91133" y="0"/>
                </a:cubicBezTo>
                <a:lnTo>
                  <a:pt x="848491" y="0"/>
                </a:lnTo>
                <a:cubicBezTo>
                  <a:pt x="898822" y="0"/>
                  <a:pt x="939624" y="40802"/>
                  <a:pt x="939624" y="91133"/>
                </a:cubicBezTo>
                <a:lnTo>
                  <a:pt x="939624" y="820193"/>
                </a:lnTo>
                <a:cubicBezTo>
                  <a:pt x="939624" y="870524"/>
                  <a:pt x="898822" y="911326"/>
                  <a:pt x="848491" y="911326"/>
                </a:cubicBezTo>
                <a:lnTo>
                  <a:pt x="91133" y="911326"/>
                </a:lnTo>
                <a:cubicBezTo>
                  <a:pt x="40802" y="911326"/>
                  <a:pt x="0" y="870524"/>
                  <a:pt x="0" y="820193"/>
                </a:cubicBezTo>
                <a:lnTo>
                  <a:pt x="0" y="91133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52" tIns="87652" rIns="87652" bIns="87652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/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B672F6FD-2F95-4483-AF3F-111C540F2B3E}"/>
              </a:ext>
            </a:extLst>
          </p:cNvPr>
          <p:cNvSpPr/>
          <p:nvPr/>
        </p:nvSpPr>
        <p:spPr>
          <a:xfrm rot="2506664">
            <a:off x="8190982" y="3570894"/>
            <a:ext cx="611792" cy="1872084"/>
          </a:xfrm>
          <a:custGeom>
            <a:avLst/>
            <a:gdLst>
              <a:gd name="connsiteX0" fmla="*/ 0 w 1440693"/>
              <a:gd name="connsiteY0" fmla="*/ 71322 h 356612"/>
              <a:gd name="connsiteX1" fmla="*/ 1262387 w 1440693"/>
              <a:gd name="connsiteY1" fmla="*/ 71322 h 356612"/>
              <a:gd name="connsiteX2" fmla="*/ 1262387 w 1440693"/>
              <a:gd name="connsiteY2" fmla="*/ 0 h 356612"/>
              <a:gd name="connsiteX3" fmla="*/ 1440693 w 1440693"/>
              <a:gd name="connsiteY3" fmla="*/ 178306 h 356612"/>
              <a:gd name="connsiteX4" fmla="*/ 1262387 w 1440693"/>
              <a:gd name="connsiteY4" fmla="*/ 356612 h 356612"/>
              <a:gd name="connsiteX5" fmla="*/ 1262387 w 1440693"/>
              <a:gd name="connsiteY5" fmla="*/ 285290 h 356612"/>
              <a:gd name="connsiteX6" fmla="*/ 0 w 1440693"/>
              <a:gd name="connsiteY6" fmla="*/ 285290 h 356612"/>
              <a:gd name="connsiteX7" fmla="*/ 0 w 1440693"/>
              <a:gd name="connsiteY7" fmla="*/ 71322 h 35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693" h="356612">
                <a:moveTo>
                  <a:pt x="288138" y="356612"/>
                </a:moveTo>
                <a:lnTo>
                  <a:pt x="288138" y="44136"/>
                </a:lnTo>
                <a:lnTo>
                  <a:pt x="2" y="44136"/>
                </a:lnTo>
                <a:lnTo>
                  <a:pt x="720347" y="0"/>
                </a:lnTo>
                <a:lnTo>
                  <a:pt x="1440691" y="44136"/>
                </a:lnTo>
                <a:lnTo>
                  <a:pt x="1152555" y="44136"/>
                </a:lnTo>
                <a:lnTo>
                  <a:pt x="1152555" y="356612"/>
                </a:lnTo>
                <a:lnTo>
                  <a:pt x="288138" y="3566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71322" tIns="106985" rIns="71322" bIns="-1" numCol="1" spcCol="1270" anchor="ctr" anchorCtr="0">
            <a:no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ALGORITHM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2AA99F-6560-4804-AE9F-D0CFC4A0407F}"/>
              </a:ext>
            </a:extLst>
          </p:cNvPr>
          <p:cNvSpPr txBox="1">
            <a:spLocks/>
          </p:cNvSpPr>
          <p:nvPr/>
        </p:nvSpPr>
        <p:spPr>
          <a:xfrm>
            <a:off x="775995" y="3201510"/>
            <a:ext cx="1861739" cy="920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b="1" dirty="0"/>
              <a:t>~2000 Engines Processed through algorithm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57EB4-47F5-4A09-AF6C-85C120D8D84A}"/>
              </a:ext>
            </a:extLst>
          </p:cNvPr>
          <p:cNvSpPr/>
          <p:nvPr/>
        </p:nvSpPr>
        <p:spPr>
          <a:xfrm>
            <a:off x="3636414" y="4864544"/>
            <a:ext cx="22222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/>
              <a:t>15 engines successfully identified with faulty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9FDCDE-AE80-4DD4-A9A7-BAFB990E8E47}"/>
              </a:ext>
            </a:extLst>
          </p:cNvPr>
          <p:cNvSpPr/>
          <p:nvPr/>
        </p:nvSpPr>
        <p:spPr>
          <a:xfrm>
            <a:off x="6541477" y="2889220"/>
            <a:ext cx="2073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/>
              <a:t>Reduced number of engines to visualize by &gt;90%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8D5E5C-7BA5-4CCD-8E95-F972DF0D4AFB}"/>
              </a:ext>
            </a:extLst>
          </p:cNvPr>
          <p:cNvSpPr/>
          <p:nvPr/>
        </p:nvSpPr>
        <p:spPr>
          <a:xfrm>
            <a:off x="8615217" y="4788442"/>
            <a:ext cx="2568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/>
              <a:t>Automated capability to identify future fault engines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94536E4F-82CD-4EFE-B40E-FD092096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03" y="1906920"/>
            <a:ext cx="2568697" cy="17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F104FCCA-53A2-4820-A9AF-20D9E0A5A8B8}"/>
              </a:ext>
            </a:extLst>
          </p:cNvPr>
          <p:cNvSpPr/>
          <p:nvPr/>
        </p:nvSpPr>
        <p:spPr>
          <a:xfrm rot="12742881">
            <a:off x="3087457" y="3559523"/>
            <a:ext cx="603684" cy="1879767"/>
          </a:xfrm>
          <a:custGeom>
            <a:avLst/>
            <a:gdLst>
              <a:gd name="connsiteX0" fmla="*/ 0 w 1548063"/>
              <a:gd name="connsiteY0" fmla="*/ 70377 h 351887"/>
              <a:gd name="connsiteX1" fmla="*/ 1372120 w 1548063"/>
              <a:gd name="connsiteY1" fmla="*/ 70377 h 351887"/>
              <a:gd name="connsiteX2" fmla="*/ 1372120 w 1548063"/>
              <a:gd name="connsiteY2" fmla="*/ 0 h 351887"/>
              <a:gd name="connsiteX3" fmla="*/ 1548063 w 1548063"/>
              <a:gd name="connsiteY3" fmla="*/ 175944 h 351887"/>
              <a:gd name="connsiteX4" fmla="*/ 1372120 w 1548063"/>
              <a:gd name="connsiteY4" fmla="*/ 351887 h 351887"/>
              <a:gd name="connsiteX5" fmla="*/ 1372120 w 1548063"/>
              <a:gd name="connsiteY5" fmla="*/ 281510 h 351887"/>
              <a:gd name="connsiteX6" fmla="*/ 0 w 1548063"/>
              <a:gd name="connsiteY6" fmla="*/ 281510 h 351887"/>
              <a:gd name="connsiteX7" fmla="*/ 0 w 1548063"/>
              <a:gd name="connsiteY7" fmla="*/ 70377 h 35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063" h="351887">
                <a:moveTo>
                  <a:pt x="309612" y="351887"/>
                </a:moveTo>
                <a:lnTo>
                  <a:pt x="309612" y="39993"/>
                </a:lnTo>
                <a:lnTo>
                  <a:pt x="2" y="39993"/>
                </a:lnTo>
                <a:lnTo>
                  <a:pt x="774034" y="0"/>
                </a:lnTo>
                <a:lnTo>
                  <a:pt x="1548061" y="39993"/>
                </a:lnTo>
                <a:lnTo>
                  <a:pt x="1238451" y="39993"/>
                </a:lnTo>
                <a:lnTo>
                  <a:pt x="1238451" y="351887"/>
                </a:lnTo>
                <a:lnTo>
                  <a:pt x="309612" y="351887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70375" tIns="105565" rIns="70378" bIns="0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i="0" kern="1200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57945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build="p"/>
      <p:bldP spid="14" grpId="0"/>
      <p:bldP spid="15" grpId="0"/>
      <p:bldP spid="1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C88E1-A617-4A7A-B5D9-2E705EB6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81308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BCFDAE5766294696466608857A0D21" ma:contentTypeVersion="10" ma:contentTypeDescription="Create a new document." ma:contentTypeScope="" ma:versionID="92455e5dc1086f9ff6b56e22cb24c101">
  <xsd:schema xmlns:xsd="http://www.w3.org/2001/XMLSchema" xmlns:xs="http://www.w3.org/2001/XMLSchema" xmlns:p="http://schemas.microsoft.com/office/2006/metadata/properties" xmlns:ns3="164c0679-e35f-4f33-8ecc-aec8c3b610a6" targetNamespace="http://schemas.microsoft.com/office/2006/metadata/properties" ma:root="true" ma:fieldsID="51b8d0778803157b05a7ce19f284be4b" ns3:_="">
    <xsd:import namespace="164c0679-e35f-4f33-8ecc-aec8c3b610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4c0679-e35f-4f33-8ecc-aec8c3b610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A82B67-F422-4211-B2C7-CB052D969118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4c0679-e35f-4f33-8ecc-aec8c3b610a6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9A9EA18-83B4-4373-9C95-3C63F99C43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FA963B-F10B-4950-9EAF-B9EA1A9812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4c0679-e35f-4f33-8ecc-aec8c3b610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327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 Machines Interview</vt:lpstr>
      <vt:lpstr>Agenda</vt:lpstr>
      <vt:lpstr>Jason Shenny in 100 Words or Less</vt:lpstr>
      <vt:lpstr>Computational Data Analysis Project</vt:lpstr>
      <vt:lpstr>Who can you guess which face belongs to a human and which belongs to an algorithm?</vt:lpstr>
      <vt:lpstr>Can you tell which one has a soul and which one has a neural network?</vt:lpstr>
      <vt:lpstr>Where…when can we draw the line between what is real and what is fake?</vt:lpstr>
      <vt:lpstr>Product Fault Data Mining &amp; Analysis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Machines Corp Interview</dc:title>
  <dc:creator>Jason Shenny</dc:creator>
  <cp:lastModifiedBy>Jason Shenny</cp:lastModifiedBy>
  <cp:revision>11</cp:revision>
  <dcterms:created xsi:type="dcterms:W3CDTF">2020-04-21T04:37:02Z</dcterms:created>
  <dcterms:modified xsi:type="dcterms:W3CDTF">2020-05-18T19:21:54Z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0x0101006ABCFDAE5766294696466608857A0D21</vt:lpwstr>
  </property>
</Properties>
</file>